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Poppins" panose="00000500000000000000" pitchFamily="2" charset="0"/>
      <p:regular r:id="rId8"/>
    </p:embeddedFont>
    <p:embeddedFont>
      <p:font typeface="Poppins Bold" panose="00000800000000000000" charset="0"/>
      <p:regular r:id="rId9"/>
    </p:embeddedFont>
    <p:embeddedFont>
      <p:font typeface="TT Supermolot Neue Expande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1" d="100"/>
          <a:sy n="41" d="100"/>
        </p:scale>
        <p:origin x="82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8599277"/>
            <a:ext cx="2395091" cy="659023"/>
            <a:chOff x="0" y="0"/>
            <a:chExt cx="957802" cy="26354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57802" cy="263545"/>
            </a:xfrm>
            <a:custGeom>
              <a:avLst/>
              <a:gdLst/>
              <a:ahLst/>
              <a:cxnLst/>
              <a:rect l="l" t="t" r="r" b="b"/>
              <a:pathLst>
                <a:path w="957802" h="263545">
                  <a:moveTo>
                    <a:pt x="131772" y="0"/>
                  </a:moveTo>
                  <a:lnTo>
                    <a:pt x="826030" y="0"/>
                  </a:lnTo>
                  <a:cubicBezTo>
                    <a:pt x="898805" y="0"/>
                    <a:pt x="957802" y="58996"/>
                    <a:pt x="957802" y="131772"/>
                  </a:cubicBezTo>
                  <a:lnTo>
                    <a:pt x="957802" y="131772"/>
                  </a:lnTo>
                  <a:cubicBezTo>
                    <a:pt x="957802" y="204548"/>
                    <a:pt x="898805" y="263545"/>
                    <a:pt x="826030" y="263545"/>
                  </a:cubicBezTo>
                  <a:lnTo>
                    <a:pt x="131772" y="263545"/>
                  </a:lnTo>
                  <a:cubicBezTo>
                    <a:pt x="58996" y="263545"/>
                    <a:pt x="0" y="204548"/>
                    <a:pt x="0" y="131772"/>
                  </a:cubicBezTo>
                  <a:lnTo>
                    <a:pt x="0" y="131772"/>
                  </a:lnTo>
                  <a:cubicBezTo>
                    <a:pt x="0" y="58996"/>
                    <a:pt x="58996" y="0"/>
                    <a:pt x="13177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957802" cy="3206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6990292" y="3064176"/>
            <a:ext cx="4307415" cy="4350924"/>
          </a:xfrm>
          <a:custGeom>
            <a:avLst/>
            <a:gdLst/>
            <a:ahLst/>
            <a:cxnLst/>
            <a:rect l="l" t="t" r="r" b="b"/>
            <a:pathLst>
              <a:path w="4307415" h="4350924">
                <a:moveTo>
                  <a:pt x="0" y="0"/>
                </a:moveTo>
                <a:lnTo>
                  <a:pt x="4307416" y="0"/>
                </a:lnTo>
                <a:lnTo>
                  <a:pt x="4307416" y="4350924"/>
                </a:lnTo>
                <a:lnTo>
                  <a:pt x="0" y="435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4709071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Planets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859365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Astronomy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436883" y="3164514"/>
            <a:ext cx="15294797" cy="197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1"/>
              </a:lnSpc>
              <a:spcBef>
                <a:spcPct val="0"/>
              </a:spcBef>
            </a:pPr>
            <a:r>
              <a:rPr lang="en-US" sz="5544">
                <a:solidFill>
                  <a:srgbClr val="FFFFFF"/>
                </a:solidFill>
                <a:latin typeface="Poppins Bold"/>
              </a:rPr>
              <a:t>DATA VISUALIZATION OF NASA'S EYE ON ASTEROID DATASET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707912" y="6503875"/>
            <a:ext cx="10872175" cy="175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1099">
                <a:solidFill>
                  <a:srgbClr val="FFFFFF"/>
                </a:solidFill>
                <a:latin typeface="Poppins"/>
              </a:rPr>
              <a:t>TEAM MEMBERS</a:t>
            </a:r>
          </a:p>
          <a:p>
            <a:pPr algn="ctr">
              <a:lnSpc>
                <a:spcPts val="3499"/>
              </a:lnSpc>
            </a:pPr>
            <a:r>
              <a:rPr lang="en-US" sz="2499" spc="1099">
                <a:solidFill>
                  <a:srgbClr val="FFFFFF"/>
                </a:solidFill>
                <a:latin typeface="Poppins"/>
              </a:rPr>
              <a:t>SAHANA M [20201ISE0011]</a:t>
            </a:r>
          </a:p>
          <a:p>
            <a:pPr algn="ctr">
              <a:lnSpc>
                <a:spcPts val="3499"/>
              </a:lnSpc>
            </a:pPr>
            <a:r>
              <a:rPr lang="en-US" sz="2499" spc="1099">
                <a:solidFill>
                  <a:srgbClr val="FFFFFF"/>
                </a:solidFill>
                <a:latin typeface="Poppins"/>
              </a:rPr>
              <a:t>KAVYA J [20201ISE0044]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1099">
                <a:solidFill>
                  <a:srgbClr val="FFFFFF"/>
                </a:solidFill>
                <a:latin typeface="Poppins"/>
              </a:rPr>
              <a:t>DHANUSHA A [20201ISB0005]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009660" y="962025"/>
            <a:ext cx="1655514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Space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28700" y="923246"/>
            <a:ext cx="2395091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 Bold"/>
              </a:rPr>
              <a:t>ELEMENT SPACE</a:t>
            </a:r>
          </a:p>
        </p:txBody>
      </p:sp>
      <p:sp>
        <p:nvSpPr>
          <p:cNvPr id="25" name="AutoShape 25"/>
          <p:cNvSpPr/>
          <p:nvPr/>
        </p:nvSpPr>
        <p:spPr>
          <a:xfrm flipH="1">
            <a:off x="8014280" y="8919263"/>
            <a:ext cx="2259440" cy="0"/>
          </a:xfrm>
          <a:prstGeom prst="line">
            <a:avLst/>
          </a:prstGeom>
          <a:ln w="152400" cap="rnd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783613" y="8797026"/>
            <a:ext cx="300799" cy="300799"/>
          </a:xfrm>
          <a:custGeom>
            <a:avLst/>
            <a:gdLst/>
            <a:ahLst/>
            <a:cxnLst/>
            <a:rect l="l" t="t" r="r" b="b"/>
            <a:pathLst>
              <a:path w="300799" h="300799">
                <a:moveTo>
                  <a:pt x="0" y="0"/>
                </a:moveTo>
                <a:lnTo>
                  <a:pt x="300799" y="0"/>
                </a:lnTo>
                <a:lnTo>
                  <a:pt x="300799" y="300799"/>
                </a:lnTo>
                <a:lnTo>
                  <a:pt x="0" y="3007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144000" y="-3374907"/>
            <a:ext cx="11336617" cy="11292333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9254" r="-19254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id="7" name="Group 7"/>
          <p:cNvGrpSpPr/>
          <p:nvPr/>
        </p:nvGrpSpPr>
        <p:grpSpPr>
          <a:xfrm>
            <a:off x="15829329" y="7997712"/>
            <a:ext cx="1899427" cy="1899427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42719" y="362280"/>
            <a:ext cx="14269589" cy="885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86"/>
              </a:lnSpc>
            </a:pPr>
            <a:r>
              <a:rPr lang="en-US" sz="5843">
                <a:solidFill>
                  <a:srgbClr val="FFFFFF"/>
                </a:solidFill>
                <a:latin typeface="Poppins Bold"/>
              </a:rPr>
              <a:t>PROBLEM STATEMENT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42719" y="1853435"/>
            <a:ext cx="8073166" cy="917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Detecting Hazardous Asteroids</a:t>
            </a: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Identify potentially dangerous asteroids that could pose a threat to Earth and develop strategies for deflection or mitigation.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Mapping Asteroid Populations</a:t>
            </a: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Accurately map the distribution and characteristics of asteroids in our solar system to improve our understanding of their origins and behavior.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    Studying Asteroid Composition</a:t>
            </a: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   Analyze the chemical and physical properties of          asteroids to uncover insights into the formation and    evolution of our planetary system.</a:t>
            </a:r>
          </a:p>
          <a:p>
            <a:pPr>
              <a:lnSpc>
                <a:spcPts val="3400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400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400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400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2783613" y="8797026"/>
            <a:ext cx="300799" cy="300799"/>
          </a:xfrm>
          <a:custGeom>
            <a:avLst/>
            <a:gdLst/>
            <a:ahLst/>
            <a:cxnLst/>
            <a:rect l="l" t="t" r="r" b="b"/>
            <a:pathLst>
              <a:path w="300799" h="300799">
                <a:moveTo>
                  <a:pt x="0" y="0"/>
                </a:moveTo>
                <a:lnTo>
                  <a:pt x="300799" y="0"/>
                </a:lnTo>
                <a:lnTo>
                  <a:pt x="300799" y="300799"/>
                </a:lnTo>
                <a:lnTo>
                  <a:pt x="0" y="3007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4709071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Planets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859365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Astronomy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009660" y="962025"/>
            <a:ext cx="1655514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Space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923246"/>
            <a:ext cx="2395091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 Bold"/>
              </a:rPr>
              <a:t>ELEMENT SPACE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6328627" y="1838325"/>
            <a:ext cx="1899427" cy="189942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028700" y="1789322"/>
            <a:ext cx="15653943" cy="998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63"/>
              </a:lnSpc>
            </a:pPr>
            <a:r>
              <a:rPr lang="en-US" sz="6543">
                <a:solidFill>
                  <a:srgbClr val="FFFFFF"/>
                </a:solidFill>
                <a:latin typeface="Poppins Bold"/>
              </a:rPr>
              <a:t>MOTIVATION OF TITLE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07923" y="6489525"/>
            <a:ext cx="4452178" cy="299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Safeguarding Our Planet</a:t>
            </a:r>
          </a:p>
          <a:p>
            <a:pPr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Asteroid monitoring and study is crucial for identifying and mitigating potential threats to Earth, ensuring the long-term safety and survival of our planet.</a:t>
            </a:r>
          </a:p>
          <a:p>
            <a:pPr>
              <a:lnSpc>
                <a:spcPts val="3400"/>
              </a:lnSpc>
            </a:pPr>
            <a:endParaRPr lang="en-US" sz="2000">
              <a:solidFill>
                <a:srgbClr val="FFFFFF"/>
              </a:solidFill>
              <a:latin typeface="Poppins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2534870" y="6237113"/>
            <a:ext cx="4394892" cy="342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Unlocking Economic Potential</a:t>
            </a:r>
          </a:p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Asteroids may hold valuable resources, such as rare minerals and water, which could be harnessed for future space exploration and resource extraction.</a:t>
            </a:r>
          </a:p>
          <a:p>
            <a:pPr algn="r">
              <a:lnSpc>
                <a:spcPts val="3400"/>
              </a:lnSpc>
            </a:pPr>
            <a:endParaRPr lang="en-US" sz="2000">
              <a:solidFill>
                <a:srgbClr val="FFFFFF"/>
              </a:solidFill>
              <a:latin typeface="Poppins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4770335" y="5237597"/>
            <a:ext cx="149879" cy="149879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5018949" y="5237597"/>
            <a:ext cx="149879" cy="149879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5264078" y="5237597"/>
            <a:ext cx="149879" cy="149879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874043" y="5237597"/>
            <a:ext cx="149879" cy="149879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7" name="TextBox 3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3122656" y="5237597"/>
            <a:ext cx="149879" cy="149879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0" name="TextBox 4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3367785" y="5237597"/>
            <a:ext cx="149879" cy="149879"/>
            <a:chOff x="0" y="0"/>
            <a:chExt cx="812800" cy="8128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3" name="TextBox 4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44" name="Group 44"/>
          <p:cNvGrpSpPr>
            <a:grpSpLocks noChangeAspect="1"/>
          </p:cNvGrpSpPr>
          <p:nvPr/>
        </p:nvGrpSpPr>
        <p:grpSpPr>
          <a:xfrm>
            <a:off x="956307" y="3292864"/>
            <a:ext cx="2539877" cy="2623185"/>
            <a:chOff x="0" y="0"/>
            <a:chExt cx="6350000" cy="6558280"/>
          </a:xfrm>
        </p:grpSpPr>
        <p:sp>
          <p:nvSpPr>
            <p:cNvPr id="45" name="Freeform 45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5"/>
              <a:stretch>
                <a:fillRect l="-27713" r="-27713"/>
              </a:stretch>
            </a:blipFill>
          </p:spPr>
        </p:sp>
        <p:sp>
          <p:nvSpPr>
            <p:cNvPr id="46" name="Freeform 46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id="47" name="Group 47"/>
          <p:cNvGrpSpPr>
            <a:grpSpLocks noChangeAspect="1"/>
          </p:cNvGrpSpPr>
          <p:nvPr/>
        </p:nvGrpSpPr>
        <p:grpSpPr>
          <a:xfrm>
            <a:off x="13860565" y="3262896"/>
            <a:ext cx="2539877" cy="2623185"/>
            <a:chOff x="0" y="0"/>
            <a:chExt cx="6350000" cy="6558280"/>
          </a:xfrm>
        </p:grpSpPr>
        <p:sp>
          <p:nvSpPr>
            <p:cNvPr id="48" name="Freeform 48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6"/>
              <a:stretch>
                <a:fillRect l="-23045" r="-23045"/>
              </a:stretch>
            </a:blipFill>
          </p:spPr>
        </p:sp>
        <p:sp>
          <p:nvSpPr>
            <p:cNvPr id="49" name="Freeform 49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id="50" name="AutoShape 50"/>
          <p:cNvSpPr/>
          <p:nvPr/>
        </p:nvSpPr>
        <p:spPr>
          <a:xfrm flipH="1">
            <a:off x="8014280" y="5032375"/>
            <a:ext cx="2259440" cy="0"/>
          </a:xfrm>
          <a:prstGeom prst="line">
            <a:avLst/>
          </a:prstGeom>
          <a:ln w="152400" cap="rnd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51" name="Group 51"/>
          <p:cNvGrpSpPr>
            <a:grpSpLocks noChangeAspect="1"/>
          </p:cNvGrpSpPr>
          <p:nvPr/>
        </p:nvGrpSpPr>
        <p:grpSpPr>
          <a:xfrm>
            <a:off x="7585733" y="3292864"/>
            <a:ext cx="2539877" cy="2623185"/>
            <a:chOff x="0" y="0"/>
            <a:chExt cx="6350000" cy="6558280"/>
          </a:xfrm>
        </p:grpSpPr>
        <p:sp>
          <p:nvSpPr>
            <p:cNvPr id="52" name="Freeform 52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5"/>
              <a:stretch>
                <a:fillRect l="-27713" r="-27713"/>
              </a:stretch>
            </a:blipFill>
          </p:spPr>
        </p:sp>
        <p:sp>
          <p:nvSpPr>
            <p:cNvPr id="53" name="Freeform 53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id="54" name="TextBox 54"/>
          <p:cNvSpPr txBox="1"/>
          <p:nvPr/>
        </p:nvSpPr>
        <p:spPr>
          <a:xfrm>
            <a:off x="6865845" y="6275213"/>
            <a:ext cx="4143814" cy="342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Advancing Scientific Knowledge</a:t>
            </a:r>
          </a:p>
          <a:p>
            <a:pPr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Exploring asteroids provides valuable insights into the origins and history of our solar system, expanding our understanding of the universe and our place within it.</a:t>
            </a:r>
          </a:p>
          <a:p>
            <a:pPr>
              <a:lnSpc>
                <a:spcPts val="3400"/>
              </a:lnSpc>
            </a:pPr>
            <a:endParaRPr lang="en-US" sz="2000">
              <a:solidFill>
                <a:srgbClr val="FFFFFF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154536" y="2262851"/>
            <a:ext cx="6548308" cy="2362052"/>
            <a:chOff x="0" y="0"/>
            <a:chExt cx="7041633" cy="254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041633" cy="2540000"/>
            </a:xfrm>
            <a:custGeom>
              <a:avLst/>
              <a:gdLst/>
              <a:ahLst/>
              <a:cxnLst/>
              <a:rect l="l" t="t" r="r" b="b"/>
              <a:pathLst>
                <a:path w="7041633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88716" y="0"/>
                    <a:pt x="422498" y="0"/>
                  </a:cubicBezTo>
                  <a:lnTo>
                    <a:pt x="6619136" y="0"/>
                  </a:lnTo>
                  <a:cubicBezTo>
                    <a:pt x="6852917" y="0"/>
                    <a:pt x="7041633" y="170180"/>
                    <a:pt x="7041633" y="381000"/>
                  </a:cubicBezTo>
                  <a:lnTo>
                    <a:pt x="7041633" y="2159000"/>
                  </a:lnTo>
                  <a:cubicBezTo>
                    <a:pt x="7041633" y="2369820"/>
                    <a:pt x="6852917" y="2540000"/>
                    <a:pt x="6619136" y="2540000"/>
                  </a:cubicBezTo>
                  <a:lnTo>
                    <a:pt x="422498" y="2540000"/>
                  </a:lnTo>
                  <a:cubicBezTo>
                    <a:pt x="188716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3"/>
              <a:stretch>
                <a:fillRect t="-53961" b="-53961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1585155" y="2262851"/>
            <a:ext cx="7926548" cy="2362052"/>
            <a:chOff x="0" y="0"/>
            <a:chExt cx="8523705" cy="254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523705" cy="2540000"/>
            </a:xfrm>
            <a:custGeom>
              <a:avLst/>
              <a:gdLst/>
              <a:ahLst/>
              <a:cxnLst/>
              <a:rect l="l" t="t" r="r" b="b"/>
              <a:pathLst>
                <a:path w="8523705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228435" y="0"/>
                    <a:pt x="511422" y="0"/>
                  </a:cubicBezTo>
                  <a:lnTo>
                    <a:pt x="8012282" y="0"/>
                  </a:lnTo>
                  <a:cubicBezTo>
                    <a:pt x="8295270" y="0"/>
                    <a:pt x="8523705" y="170180"/>
                    <a:pt x="8523705" y="381000"/>
                  </a:cubicBezTo>
                  <a:lnTo>
                    <a:pt x="8523705" y="2159000"/>
                  </a:lnTo>
                  <a:cubicBezTo>
                    <a:pt x="8523705" y="2369820"/>
                    <a:pt x="8295270" y="2540000"/>
                    <a:pt x="8012282" y="2540000"/>
                  </a:cubicBezTo>
                  <a:lnTo>
                    <a:pt x="511422" y="2540000"/>
                  </a:lnTo>
                  <a:cubicBezTo>
                    <a:pt x="228435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4"/>
              <a:stretch>
                <a:fillRect t="-61579" b="-61579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12090071" y="3916831"/>
            <a:ext cx="3794419" cy="3749920"/>
            <a:chOff x="0" y="0"/>
            <a:chExt cx="1282928" cy="126788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82928" cy="1267882"/>
            </a:xfrm>
            <a:custGeom>
              <a:avLst/>
              <a:gdLst/>
              <a:ahLst/>
              <a:cxnLst/>
              <a:rect l="l" t="t" r="r" b="b"/>
              <a:pathLst>
                <a:path w="1282928" h="1267882">
                  <a:moveTo>
                    <a:pt x="110179" y="0"/>
                  </a:moveTo>
                  <a:lnTo>
                    <a:pt x="1172749" y="0"/>
                  </a:lnTo>
                  <a:cubicBezTo>
                    <a:pt x="1201971" y="0"/>
                    <a:pt x="1229995" y="11608"/>
                    <a:pt x="1250657" y="32271"/>
                  </a:cubicBezTo>
                  <a:cubicBezTo>
                    <a:pt x="1271320" y="52933"/>
                    <a:pt x="1282928" y="80957"/>
                    <a:pt x="1282928" y="110179"/>
                  </a:cubicBezTo>
                  <a:lnTo>
                    <a:pt x="1282928" y="1157704"/>
                  </a:lnTo>
                  <a:cubicBezTo>
                    <a:pt x="1282928" y="1186925"/>
                    <a:pt x="1271320" y="1214949"/>
                    <a:pt x="1250657" y="1235612"/>
                  </a:cubicBezTo>
                  <a:cubicBezTo>
                    <a:pt x="1229995" y="1256274"/>
                    <a:pt x="1201971" y="1267882"/>
                    <a:pt x="1172749" y="1267882"/>
                  </a:cubicBezTo>
                  <a:lnTo>
                    <a:pt x="110179" y="1267882"/>
                  </a:lnTo>
                  <a:cubicBezTo>
                    <a:pt x="80957" y="1267882"/>
                    <a:pt x="52933" y="1256274"/>
                    <a:pt x="32271" y="1235612"/>
                  </a:cubicBezTo>
                  <a:cubicBezTo>
                    <a:pt x="11608" y="1214949"/>
                    <a:pt x="0" y="1186925"/>
                    <a:pt x="0" y="1157704"/>
                  </a:cubicBezTo>
                  <a:lnTo>
                    <a:pt x="0" y="110179"/>
                  </a:lnTo>
                  <a:cubicBezTo>
                    <a:pt x="0" y="80957"/>
                    <a:pt x="11608" y="52933"/>
                    <a:pt x="32271" y="32271"/>
                  </a:cubicBezTo>
                  <a:cubicBezTo>
                    <a:pt x="52933" y="11608"/>
                    <a:pt x="80957" y="0"/>
                    <a:pt x="11017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1282928" cy="13250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2976744" y="4774899"/>
            <a:ext cx="2021073" cy="2033784"/>
          </a:xfrm>
          <a:custGeom>
            <a:avLst/>
            <a:gdLst/>
            <a:ahLst/>
            <a:cxnLst/>
            <a:rect l="l" t="t" r="r" b="b"/>
            <a:pathLst>
              <a:path w="2021073" h="2033784">
                <a:moveTo>
                  <a:pt x="0" y="0"/>
                </a:moveTo>
                <a:lnTo>
                  <a:pt x="2021073" y="0"/>
                </a:lnTo>
                <a:lnTo>
                  <a:pt x="2021073" y="2033784"/>
                </a:lnTo>
                <a:lnTo>
                  <a:pt x="0" y="20337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4709071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Planets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859365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Astronomy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009660" y="962025"/>
            <a:ext cx="1655514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Space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" y="923246"/>
            <a:ext cx="2395091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 Bold"/>
              </a:rPr>
              <a:t>ELEMENT SPACE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56652" y="1540285"/>
            <a:ext cx="15854988" cy="855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64"/>
              </a:lnSpc>
            </a:pPr>
            <a:r>
              <a:rPr lang="en-US" sz="5643">
                <a:solidFill>
                  <a:srgbClr val="FFFFFF"/>
                </a:solidFill>
                <a:latin typeface="Poppins Bold"/>
              </a:rPr>
              <a:t>Dataset used for visualization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09589" y="2990134"/>
            <a:ext cx="10600071" cy="796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75"/>
              </a:lnSpc>
            </a:pPr>
            <a:r>
              <a:rPr lang="en-US" sz="3808">
                <a:solidFill>
                  <a:srgbClr val="FFFFFF"/>
                </a:solidFill>
                <a:latin typeface="Poppins"/>
              </a:rPr>
              <a:t>NASA’S eye on asteroids.csv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09589" y="4796353"/>
            <a:ext cx="10488186" cy="4347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6"/>
              </a:lnSpc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THIS DATASET AIMS TO PROVIDE A COMPREHENSIVE AND</a:t>
            </a:r>
          </a:p>
          <a:p>
            <a:pPr algn="ctr">
              <a:lnSpc>
                <a:spcPts val="2886"/>
              </a:lnSpc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 INTERACTIVE PLATFORM FOR VISUALIZING ASTEROID DATA</a:t>
            </a:r>
          </a:p>
          <a:p>
            <a:pPr algn="ctr">
              <a:lnSpc>
                <a:spcPts val="2886"/>
              </a:lnSpc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COLLECTED BY NASA.</a:t>
            </a:r>
          </a:p>
          <a:p>
            <a:pPr algn="ctr">
              <a:lnSpc>
                <a:spcPts val="2886"/>
              </a:lnSpc>
            </a:pPr>
            <a:endParaRPr lang="en-US" sz="2061" spc="296">
              <a:solidFill>
                <a:srgbClr val="FFFFFF"/>
              </a:solidFill>
              <a:latin typeface="TT Supermolot Neue Expanded"/>
            </a:endParaRPr>
          </a:p>
          <a:p>
            <a:pPr algn="ctr">
              <a:lnSpc>
                <a:spcPts val="2886"/>
              </a:lnSpc>
            </a:pPr>
            <a:endParaRPr lang="en-US" sz="2061" spc="296">
              <a:solidFill>
                <a:srgbClr val="FFFFFF"/>
              </a:solidFill>
              <a:latin typeface="TT Supermolot Neue Expanded"/>
            </a:endParaRPr>
          </a:p>
          <a:p>
            <a:pPr algn="ctr">
              <a:lnSpc>
                <a:spcPts val="2886"/>
              </a:lnSpc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THROUGH THIS PROJECT,USERS CAN EXPLORE REAL-TIME INFORMATION ABOUT ASTEROIDS,THEIR SIZE,COMPOSITIONS AND POTENTIAL IMPACT RISKS.</a:t>
            </a:r>
          </a:p>
          <a:p>
            <a:pPr algn="ctr">
              <a:lnSpc>
                <a:spcPts val="2886"/>
              </a:lnSpc>
            </a:pPr>
            <a:endParaRPr lang="en-US" sz="2061" spc="296">
              <a:solidFill>
                <a:srgbClr val="FFFFFF"/>
              </a:solidFill>
              <a:latin typeface="TT Supermolot Neue Expanded"/>
            </a:endParaRPr>
          </a:p>
          <a:p>
            <a:pPr algn="ctr">
              <a:lnSpc>
                <a:spcPts val="2886"/>
              </a:lnSpc>
              <a:spcBef>
                <a:spcPct val="0"/>
              </a:spcBef>
            </a:pPr>
            <a:r>
              <a:rPr lang="en-US" sz="2061" spc="296">
                <a:solidFill>
                  <a:srgbClr val="FFFFFF"/>
                </a:solidFill>
                <a:latin typeface="TT Supermolot Neue Expanded"/>
              </a:rPr>
              <a:t>THE VISUALIZATION TOOLS ALLOWA TO TRACK INDIVIDUAL ASTEROIDS,VIEW THEIR ORBITS,AND UNDERSTAND THEIR CHARACTERSTICS.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4446711" y="732569"/>
            <a:ext cx="1899427" cy="1899427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48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56663" y="945609"/>
            <a:ext cx="5043175" cy="937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63"/>
              </a:lnSpc>
            </a:pPr>
            <a:r>
              <a:rPr lang="en-US" sz="6543" dirty="0">
                <a:solidFill>
                  <a:srgbClr val="FFFFFF"/>
                </a:solidFill>
                <a:latin typeface="Poppins Bold"/>
              </a:rPr>
              <a:t>Library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592170" y="2508171"/>
            <a:ext cx="12240351" cy="745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Pandas library  -  To work with dataset .It has functions for analyzing,cleaning,exploring and manipulating data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Matplotlib  -   Matplotlib is a popular Python library for creating static, animated, and interactive visualizations in Python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Plotly: Plotly is another Python library that offers interactive data visualization capabilities. It allows users to create interactive plots, charts, and dashboards, which can be useful for exploring complex asteroid datasets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"/>
              </a:rPr>
              <a:t>Seaborn: Seaborn is a Python visualization library based on Matplotlib, providing a high-level interface for creating attractive and informative statistical graphics.</a:t>
            </a: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739"/>
              </a:lnSpc>
            </a:pPr>
            <a:endParaRPr lang="en-US" sz="2199">
              <a:solidFill>
                <a:srgbClr val="FFFFFF"/>
              </a:solidFill>
              <a:latin typeface="Poppins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4770335" y="5237597"/>
            <a:ext cx="149879" cy="149879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018949" y="5237597"/>
            <a:ext cx="149879" cy="149879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264078" y="5237597"/>
            <a:ext cx="149879" cy="149879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874043" y="5237597"/>
            <a:ext cx="149879" cy="149879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122656" y="5237597"/>
            <a:ext cx="149879" cy="149879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3367785" y="5237597"/>
            <a:ext cx="149879" cy="149879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7" name="TextBox 3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38" name="Group 38"/>
          <p:cNvGrpSpPr>
            <a:grpSpLocks noChangeAspect="1"/>
          </p:cNvGrpSpPr>
          <p:nvPr/>
        </p:nvGrpSpPr>
        <p:grpSpPr>
          <a:xfrm>
            <a:off x="1068408" y="2788039"/>
            <a:ext cx="2539877" cy="2623185"/>
            <a:chOff x="0" y="0"/>
            <a:chExt cx="6350000" cy="6558280"/>
          </a:xfrm>
        </p:grpSpPr>
        <p:sp>
          <p:nvSpPr>
            <p:cNvPr id="39" name="Freeform 39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3"/>
              <a:stretch>
                <a:fillRect l="-27713" r="-27713"/>
              </a:stretch>
            </a:blip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id="41" name="Group 41"/>
          <p:cNvGrpSpPr>
            <a:grpSpLocks noChangeAspect="1"/>
          </p:cNvGrpSpPr>
          <p:nvPr/>
        </p:nvGrpSpPr>
        <p:grpSpPr>
          <a:xfrm>
            <a:off x="1123950" y="5976092"/>
            <a:ext cx="2539877" cy="2623185"/>
            <a:chOff x="0" y="0"/>
            <a:chExt cx="6350000" cy="6558280"/>
          </a:xfrm>
        </p:grpSpPr>
        <p:sp>
          <p:nvSpPr>
            <p:cNvPr id="42" name="Freeform 42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4"/>
              <a:stretch>
                <a:fillRect l="-23045" r="-23045"/>
              </a:stretch>
            </a:blipFill>
          </p:spPr>
        </p:sp>
        <p:sp>
          <p:nvSpPr>
            <p:cNvPr id="43" name="Freeform 43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090071" y="732569"/>
            <a:ext cx="597756" cy="5977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731680" y="955134"/>
            <a:ext cx="527620" cy="112345"/>
            <a:chOff x="0" y="0"/>
            <a:chExt cx="308661" cy="657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661" cy="65722"/>
            </a:xfrm>
            <a:custGeom>
              <a:avLst/>
              <a:gdLst/>
              <a:ahLst/>
              <a:cxnLst/>
              <a:rect l="l" t="t" r="r" b="b"/>
              <a:pathLst>
                <a:path w="308661" h="65722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832522" y="1122845"/>
            <a:ext cx="426778" cy="112345"/>
            <a:chOff x="0" y="0"/>
            <a:chExt cx="249668" cy="6572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9668" cy="65722"/>
            </a:xfrm>
            <a:custGeom>
              <a:avLst/>
              <a:gdLst/>
              <a:ahLst/>
              <a:cxnLst/>
              <a:rect l="l" t="t" r="r" b="b"/>
              <a:pathLst>
                <a:path w="249668" h="65722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929762" y="1291546"/>
            <a:ext cx="329538" cy="112345"/>
            <a:chOff x="0" y="0"/>
            <a:chExt cx="192782" cy="6572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782" cy="65722"/>
            </a:xfrm>
            <a:custGeom>
              <a:avLst/>
              <a:gdLst/>
              <a:ahLst/>
              <a:cxnLst/>
              <a:rect l="l" t="t" r="r" b="b"/>
              <a:pathLst>
                <a:path w="192782" h="6572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4301502" y="2399317"/>
            <a:ext cx="5953676" cy="5953676"/>
          </a:xfrm>
          <a:custGeom>
            <a:avLst/>
            <a:gdLst/>
            <a:ahLst/>
            <a:cxnLst/>
            <a:rect l="l" t="t" r="r" b="b"/>
            <a:pathLst>
              <a:path w="5953676" h="5953676">
                <a:moveTo>
                  <a:pt x="0" y="0"/>
                </a:moveTo>
                <a:lnTo>
                  <a:pt x="5953676" y="0"/>
                </a:lnTo>
                <a:lnTo>
                  <a:pt x="5953676" y="5953676"/>
                </a:lnTo>
                <a:lnTo>
                  <a:pt x="0" y="59536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2571193" y="2606814"/>
            <a:ext cx="2858724" cy="5746178"/>
          </a:xfrm>
          <a:custGeom>
            <a:avLst/>
            <a:gdLst/>
            <a:ahLst/>
            <a:cxnLst/>
            <a:rect l="l" t="t" r="r" b="b"/>
            <a:pathLst>
              <a:path w="2858724" h="5746178">
                <a:moveTo>
                  <a:pt x="0" y="0"/>
                </a:moveTo>
                <a:lnTo>
                  <a:pt x="2858724" y="0"/>
                </a:lnTo>
                <a:lnTo>
                  <a:pt x="2858724" y="5746179"/>
                </a:lnTo>
                <a:lnTo>
                  <a:pt x="0" y="57461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4069963" y="2764343"/>
            <a:ext cx="1899427" cy="1899427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1505486" y="3339582"/>
            <a:ext cx="5128954" cy="2638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37"/>
              </a:lnSpc>
            </a:pPr>
            <a:r>
              <a:rPr lang="en-US" sz="9033">
                <a:solidFill>
                  <a:srgbClr val="FFFFFF"/>
                </a:solidFill>
                <a:latin typeface="Poppins Bold"/>
              </a:rPr>
              <a:t>THANK YOU</a:t>
            </a:r>
          </a:p>
        </p:txBody>
      </p:sp>
      <p:sp>
        <p:nvSpPr>
          <p:cNvPr id="21" name="AutoShape 21"/>
          <p:cNvSpPr/>
          <p:nvPr/>
        </p:nvSpPr>
        <p:spPr>
          <a:xfrm>
            <a:off x="14400473" y="5191125"/>
            <a:ext cx="1238408" cy="0"/>
          </a:xfrm>
          <a:prstGeom prst="line">
            <a:avLst/>
          </a:prstGeom>
          <a:ln w="95250" cap="rnd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2" name="Freeform 22"/>
          <p:cNvSpPr/>
          <p:nvPr/>
        </p:nvSpPr>
        <p:spPr>
          <a:xfrm>
            <a:off x="1854051" y="412992"/>
            <a:ext cx="5710039" cy="7403616"/>
          </a:xfrm>
          <a:custGeom>
            <a:avLst/>
            <a:gdLst/>
            <a:ahLst/>
            <a:cxnLst/>
            <a:rect l="l" t="t" r="r" b="b"/>
            <a:pathLst>
              <a:path w="5710039" h="7403616">
                <a:moveTo>
                  <a:pt x="0" y="0"/>
                </a:moveTo>
                <a:lnTo>
                  <a:pt x="5710039" y="0"/>
                </a:lnTo>
                <a:lnTo>
                  <a:pt x="5710039" y="7403616"/>
                </a:lnTo>
                <a:lnTo>
                  <a:pt x="0" y="7403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4709071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Planets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859365" y="962025"/>
            <a:ext cx="256927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Astronomy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009660" y="962025"/>
            <a:ext cx="1655514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Space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" y="923246"/>
            <a:ext cx="2395091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 Bold"/>
              </a:rPr>
              <a:t>ELEMENT SPACE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725972" y="6149884"/>
            <a:ext cx="5106549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279">
                <a:solidFill>
                  <a:srgbClr val="FFFFFF"/>
                </a:solidFill>
                <a:latin typeface="Poppins"/>
              </a:rPr>
              <a:t>For Your Attention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8703575F154D48BA458F5341456D30" ma:contentTypeVersion="5" ma:contentTypeDescription="Create a new document." ma:contentTypeScope="" ma:versionID="5a9130cf5599ba69072ae8f900c08f26">
  <xsd:schema xmlns:xsd="http://www.w3.org/2001/XMLSchema" xmlns:xs="http://www.w3.org/2001/XMLSchema" xmlns:p="http://schemas.microsoft.com/office/2006/metadata/properties" xmlns:ns2="d1b6e168-bb67-45ba-be5d-d27c03fd8381" targetNamespace="http://schemas.microsoft.com/office/2006/metadata/properties" ma:root="true" ma:fieldsID="4f242528699f41b0370db05cbbac1546" ns2:_="">
    <xsd:import namespace="d1b6e168-bb67-45ba-be5d-d27c03fd8381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b6e168-bb67-45ba-be5d-d27c03fd8381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CD0DAAD-24B4-47F2-8CA4-94AAD33030A1}"/>
</file>

<file path=customXml/itemProps2.xml><?xml version="1.0" encoding="utf-8"?>
<ds:datastoreItem xmlns:ds="http://schemas.openxmlformats.org/officeDocument/2006/customXml" ds:itemID="{924858E8-9C05-4A82-A299-C03F36FD0388}"/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382</Words>
  <Application>Microsoft Office PowerPoint</Application>
  <PresentationFormat>Custom</PresentationFormat>
  <Paragraphs>63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TT Supermolot Neue Expanded</vt:lpstr>
      <vt:lpstr>Poppins</vt:lpstr>
      <vt:lpstr>Poppins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Purple Modern Gradient Element Space Scientific Project Presentation</dc:title>
  <dc:creator>user</dc:creator>
  <cp:lastModifiedBy>SAHANA M</cp:lastModifiedBy>
  <cp:revision>2</cp:revision>
  <dcterms:created xsi:type="dcterms:W3CDTF">2006-08-16T00:00:00Z</dcterms:created>
  <dcterms:modified xsi:type="dcterms:W3CDTF">2024-03-30T17:07:52Z</dcterms:modified>
  <dc:identifier>DAGA58xbAXs</dc:identifier>
</cp:coreProperties>
</file>

<file path=docProps/thumbnail.jpeg>
</file>